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58" y="4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1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11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11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11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30A735A-1442-4F99-8B74-ED5E6F271A54}" type="slidenum"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600" cy="359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3884760" y="8685360"/>
            <a:ext cx="297000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759100D-1B95-4351-9ECF-B554610D3EAB}" type="slidenum">
              <a:rPr lang="en-IN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5</a:t>
            </a:fld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Picture 71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3" name="Picture 72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Picture 108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0" name="Picture 109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/>
          <p:nvPr/>
        </p:nvPicPr>
        <p:blipFill>
          <a:blip r:embed="rId14"/>
          <a:stretch/>
        </p:blipFill>
        <p:spPr>
          <a:xfrm>
            <a:off x="228600" y="125280"/>
            <a:ext cx="1096920" cy="10969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6"/>
          <p:cNvPicPr/>
          <p:nvPr/>
        </p:nvPicPr>
        <p:blipFill>
          <a:blip r:embed="rId14"/>
          <a:stretch/>
        </p:blipFill>
        <p:spPr>
          <a:xfrm>
            <a:off x="171360" y="120600"/>
            <a:ext cx="615600" cy="61740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6"/>
          <p:cNvPicPr/>
          <p:nvPr/>
        </p:nvPicPr>
        <p:blipFill>
          <a:blip r:embed="rId14"/>
          <a:stretch/>
        </p:blipFill>
        <p:spPr>
          <a:xfrm>
            <a:off x="171360" y="120600"/>
            <a:ext cx="615600" cy="617400"/>
          </a:xfrm>
          <a:prstGeom prst="rect">
            <a:avLst/>
          </a:prstGeom>
          <a:ln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584360" y="504000"/>
            <a:ext cx="9142200" cy="238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IN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Web Enabled M.Tech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Project Proposal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224360" y="3384000"/>
            <a:ext cx="9142200" cy="275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Name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Roll Number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Company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Email Id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Project Title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Stream (Comm or VLSI)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Project Proposal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Clearly state your proposal with details of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Problem statement and objective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Phase 1 :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Development work 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Innovation experiments that you plan to perform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Deliverables (this is important for grading phase 1)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Phase 2: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Deliverables and development work 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Details of internal Guide(s)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8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Name and designation of the guide(s) internally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68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Other relevant information of the internal guide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68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If needed, please take help from internal guide(s) to prepare the project proposal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149480" y="1959120"/>
            <a:ext cx="10513800" cy="13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4800" b="0" strike="noStrike" spc="-1">
                <a:solidFill>
                  <a:srgbClr val="421E0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Nurture your dreams @ IITM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3600" b="1" strike="noStrike" spc="-1">
                <a:solidFill>
                  <a:srgbClr val="0000B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THANK YOU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IN" sz="44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Comments</a:t>
            </a:r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 and </a:t>
            </a:r>
            <a:r>
              <a:rPr lang="en-IN" sz="4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Instructions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825840" y="978840"/>
            <a:ext cx="10513800" cy="565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8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Provides a guideline to make a project proposal for an </a:t>
            </a:r>
            <a:r>
              <a:rPr lang="en-IN" sz="2800" b="0" strike="noStrike" spc="-1" dirty="0" err="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M.Tech</a:t>
            </a:r>
            <a:r>
              <a:rPr lang="en-IN" sz="28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 degree that IIT Madras offers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8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Expectation: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Students put in a full year (12 months ~ 1000 hours) of work into a project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Total project credits = 85 (graded separately as Phase 1 and Phase 2)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0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Phase 1 = 55 credits  ~ 600 hours of work across two trimesters 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0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Phase 2 = 30 credits ~ 400 hours of work across one/two trimesters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Project work can overlap with regular day job of employee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8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Role of IITM faculty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Approve the problem statement 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Review progress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IP can remain with the company 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IN" sz="44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Comments</a:t>
            </a:r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 and </a:t>
            </a:r>
            <a:r>
              <a:rPr lang="en-IN" sz="4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Instructions</a:t>
            </a:r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                  ... contd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801000" y="996120"/>
            <a:ext cx="10513800" cy="568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Evaluation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Proposal is made by student in the format prescribed here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IITM faculty constitute a committee to evaluate the proposal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If the proposal is found suitable, student executes phase 1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At the end of two trimesters phase 1 progress is evaluated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If found satisfactory, student goes on to execute phase 2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0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Phase 2 will be evaluated at the end of the project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If NOT, the student is evaluated for 55 credits and the student is mandated to take more coursework to make up for the 30 credits of phase 2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Project proposal format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Edit the following table and chart to show your progress in course work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Please make your proposal on the lines of slides 4-10 that follow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129680" y="125640"/>
            <a:ext cx="1097172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90000"/>
              </a:lnSpc>
            </a:pPr>
            <a:r>
              <a:rPr lang="en-IN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Course Work Completed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3" name="Table 2"/>
          <p:cNvGraphicFramePr/>
          <p:nvPr/>
        </p:nvGraphicFramePr>
        <p:xfrm>
          <a:off x="1737720" y="1270440"/>
          <a:ext cx="9350280" cy="3877920"/>
        </p:xfrm>
        <a:graphic>
          <a:graphicData uri="http://schemas.openxmlformats.org/drawingml/2006/table">
            <a:tbl>
              <a:tblPr/>
              <a:tblGrid>
                <a:gridCol w="426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Course Number and Name</a:t>
                      </a:r>
                      <a:endParaRPr lang="en-IN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Trimester (period)</a:t>
                      </a:r>
                      <a:endParaRPr lang="en-IN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Grade</a:t>
                      </a:r>
                      <a:endParaRPr lang="en-IN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Course 1</a:t>
                      </a:r>
                      <a:endParaRPr lang="en-IN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 (Sep – Dec 2019) </a:t>
                      </a:r>
                      <a:endParaRPr lang="en-IN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Course 2</a:t>
                      </a:r>
                      <a:endParaRPr lang="en-IN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Course 3</a:t>
                      </a:r>
                      <a:endParaRPr lang="en-IN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Course 4</a:t>
                      </a:r>
                      <a:endParaRPr lang="en-IN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Course 5</a:t>
                      </a:r>
                      <a:endParaRPr lang="en-IN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Course 6</a:t>
                      </a:r>
                      <a:endParaRPr lang="en-IN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4" name="CustomShape 3"/>
          <p:cNvSpPr/>
          <p:nvPr/>
        </p:nvSpPr>
        <p:spPr>
          <a:xfrm>
            <a:off x="7884720" y="5400000"/>
            <a:ext cx="313128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Overall CGPA: 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1439280" y="5941440"/>
            <a:ext cx="9532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Enter your course and grade details in the above table. Add or remove rows as required.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1390680" y="500040"/>
            <a:ext cx="950760" cy="5784840"/>
          </a:xfrm>
          <a:prstGeom prst="rect">
            <a:avLst/>
          </a:prstGeom>
          <a:gradFill>
            <a:gsLst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66000"/>
                  <a:satMod val="160000"/>
                  <a:alpha val="0"/>
                  <a:tint val="23500"/>
                  <a:satMod val="160000"/>
                </a:schemeClr>
              </a:gs>
            </a:gsLst>
            <a:lin ang="5400000"/>
          </a:gradFill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2"/>
          <p:cNvSpPr/>
          <p:nvPr/>
        </p:nvSpPr>
        <p:spPr>
          <a:xfrm rot="5400000" flipH="1" flipV="1">
            <a:off x="-1501920" y="3390840"/>
            <a:ext cx="578772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3"/>
          <p:cNvSpPr/>
          <p:nvPr/>
        </p:nvSpPr>
        <p:spPr>
          <a:xfrm>
            <a:off x="5200920" y="500040"/>
            <a:ext cx="950760" cy="5784840"/>
          </a:xfrm>
          <a:prstGeom prst="rect">
            <a:avLst/>
          </a:prstGeom>
          <a:gradFill>
            <a:gsLst>
              <a:gs pos="50000">
                <a:schemeClr val="accent1">
                  <a:tint val="44500"/>
                  <a:satMod val="160000"/>
                </a:schemeClr>
              </a:gs>
              <a:gs pos="5500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4"/>
          <p:cNvSpPr/>
          <p:nvPr/>
        </p:nvSpPr>
        <p:spPr>
          <a:xfrm>
            <a:off x="6153480" y="500040"/>
            <a:ext cx="950760" cy="5784840"/>
          </a:xfrm>
          <a:prstGeom prst="rect">
            <a:avLst/>
          </a:prstGeom>
          <a:gradFill>
            <a:gsLst>
              <a:gs pos="40000">
                <a:schemeClr val="accent1">
                  <a:tint val="44500"/>
                  <a:satMod val="160000"/>
                </a:schemeClr>
              </a:gs>
              <a:gs pos="4500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5"/>
          <p:cNvSpPr/>
          <p:nvPr/>
        </p:nvSpPr>
        <p:spPr>
          <a:xfrm>
            <a:off x="7105680" y="500040"/>
            <a:ext cx="950760" cy="5784840"/>
          </a:xfrm>
          <a:prstGeom prst="rect">
            <a:avLst/>
          </a:prstGeom>
          <a:gradFill>
            <a:gsLst>
              <a:gs pos="30000">
                <a:schemeClr val="accent1">
                  <a:tint val="44500"/>
                  <a:satMod val="160000"/>
                </a:schemeClr>
              </a:gs>
              <a:gs pos="4000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6"/>
          <p:cNvSpPr/>
          <p:nvPr/>
        </p:nvSpPr>
        <p:spPr>
          <a:xfrm>
            <a:off x="8058240" y="500040"/>
            <a:ext cx="950760" cy="5784840"/>
          </a:xfrm>
          <a:prstGeom prst="rect">
            <a:avLst/>
          </a:prstGeom>
          <a:gradFill>
            <a:gsLst>
              <a:gs pos="20000">
                <a:schemeClr val="accent1">
                  <a:tint val="44500"/>
                  <a:satMod val="160000"/>
                </a:schemeClr>
              </a:gs>
              <a:gs pos="3000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7"/>
          <p:cNvSpPr/>
          <p:nvPr/>
        </p:nvSpPr>
        <p:spPr>
          <a:xfrm>
            <a:off x="9010800" y="500040"/>
            <a:ext cx="950760" cy="5784840"/>
          </a:xfrm>
          <a:prstGeom prst="rect">
            <a:avLst/>
          </a:prstGeom>
          <a:gradFill>
            <a:gsLst>
              <a:gs pos="10000">
                <a:schemeClr val="accent1">
                  <a:tint val="44500"/>
                  <a:satMod val="160000"/>
                </a:schemeClr>
              </a:gs>
              <a:gs pos="2000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8"/>
          <p:cNvSpPr/>
          <p:nvPr/>
        </p:nvSpPr>
        <p:spPr>
          <a:xfrm>
            <a:off x="9963360" y="500040"/>
            <a:ext cx="950760" cy="5784840"/>
          </a:xfrm>
          <a:prstGeom prst="rect">
            <a:avLst/>
          </a:prstGeom>
          <a:gradFill>
            <a:gsLst>
              <a:gs pos="5000">
                <a:schemeClr val="accent1">
                  <a:tint val="44500"/>
                  <a:satMod val="160000"/>
                </a:schemeClr>
              </a:gs>
              <a:gs pos="1000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9"/>
          <p:cNvSpPr/>
          <p:nvPr/>
        </p:nvSpPr>
        <p:spPr>
          <a:xfrm>
            <a:off x="2343240" y="500040"/>
            <a:ext cx="950760" cy="5784840"/>
          </a:xfrm>
          <a:prstGeom prst="rect">
            <a:avLst/>
          </a:prstGeom>
          <a:gradFill>
            <a:gsLst>
              <a:gs pos="50000">
                <a:schemeClr val="accent1">
                  <a:tint val="44500"/>
                  <a:satMod val="160000"/>
                </a:schemeClr>
              </a:gs>
              <a:gs pos="9000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10"/>
          <p:cNvSpPr/>
          <p:nvPr/>
        </p:nvSpPr>
        <p:spPr>
          <a:xfrm>
            <a:off x="3295800" y="500040"/>
            <a:ext cx="950760" cy="5784840"/>
          </a:xfrm>
          <a:prstGeom prst="rect">
            <a:avLst/>
          </a:prstGeom>
          <a:gradFill>
            <a:gsLst>
              <a:gs pos="50000">
                <a:schemeClr val="accent1">
                  <a:tint val="44500"/>
                  <a:satMod val="160000"/>
                </a:schemeClr>
              </a:gs>
              <a:gs pos="8000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11"/>
          <p:cNvSpPr/>
          <p:nvPr/>
        </p:nvSpPr>
        <p:spPr>
          <a:xfrm>
            <a:off x="1419840" y="5572080"/>
            <a:ext cx="903240" cy="71244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DSP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12"/>
          <p:cNvSpPr/>
          <p:nvPr/>
        </p:nvSpPr>
        <p:spPr>
          <a:xfrm>
            <a:off x="4248360" y="500040"/>
            <a:ext cx="950760" cy="5784840"/>
          </a:xfrm>
          <a:prstGeom prst="rect">
            <a:avLst/>
          </a:prstGeom>
          <a:gradFill>
            <a:gsLst>
              <a:gs pos="50000">
                <a:schemeClr val="accent1">
                  <a:tint val="44500"/>
                  <a:satMod val="160000"/>
                </a:schemeClr>
              </a:gs>
              <a:gs pos="6000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13"/>
          <p:cNvSpPr/>
          <p:nvPr/>
        </p:nvSpPr>
        <p:spPr>
          <a:xfrm>
            <a:off x="1390680" y="500040"/>
            <a:ext cx="5922720" cy="85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800" b="0" strike="noStrike" spc="-1">
                <a:solidFill>
                  <a:srgbClr val="421E0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CGPA : 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14"/>
          <p:cNvSpPr/>
          <p:nvPr/>
        </p:nvSpPr>
        <p:spPr>
          <a:xfrm>
            <a:off x="1197000" y="6280200"/>
            <a:ext cx="33372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0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15"/>
          <p:cNvSpPr/>
          <p:nvPr/>
        </p:nvSpPr>
        <p:spPr>
          <a:xfrm>
            <a:off x="2149200" y="6280200"/>
            <a:ext cx="33372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4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16"/>
          <p:cNvSpPr/>
          <p:nvPr/>
        </p:nvSpPr>
        <p:spPr>
          <a:xfrm>
            <a:off x="3055680" y="6280200"/>
            <a:ext cx="33372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8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17"/>
          <p:cNvSpPr/>
          <p:nvPr/>
        </p:nvSpPr>
        <p:spPr>
          <a:xfrm>
            <a:off x="4008960" y="6280200"/>
            <a:ext cx="48744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12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18"/>
          <p:cNvSpPr/>
          <p:nvPr/>
        </p:nvSpPr>
        <p:spPr>
          <a:xfrm>
            <a:off x="4961520" y="6280200"/>
            <a:ext cx="48744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16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19"/>
          <p:cNvSpPr/>
          <p:nvPr/>
        </p:nvSpPr>
        <p:spPr>
          <a:xfrm>
            <a:off x="5914080" y="6280200"/>
            <a:ext cx="48744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20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20"/>
          <p:cNvSpPr/>
          <p:nvPr/>
        </p:nvSpPr>
        <p:spPr>
          <a:xfrm>
            <a:off x="6866640" y="6280200"/>
            <a:ext cx="48744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24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21"/>
          <p:cNvSpPr/>
          <p:nvPr/>
        </p:nvSpPr>
        <p:spPr>
          <a:xfrm>
            <a:off x="7818840" y="6280200"/>
            <a:ext cx="48744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28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2"/>
          <p:cNvSpPr/>
          <p:nvPr/>
        </p:nvSpPr>
        <p:spPr>
          <a:xfrm>
            <a:off x="8728560" y="6280200"/>
            <a:ext cx="48744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32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23"/>
          <p:cNvSpPr/>
          <p:nvPr/>
        </p:nvSpPr>
        <p:spPr>
          <a:xfrm>
            <a:off x="9681120" y="6280200"/>
            <a:ext cx="48744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36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24"/>
          <p:cNvSpPr/>
          <p:nvPr/>
        </p:nvSpPr>
        <p:spPr>
          <a:xfrm>
            <a:off x="1363680" y="6280200"/>
            <a:ext cx="95119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25"/>
          <p:cNvSpPr/>
          <p:nvPr/>
        </p:nvSpPr>
        <p:spPr>
          <a:xfrm>
            <a:off x="7425720" y="5786280"/>
            <a:ext cx="25966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Number of Months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26"/>
          <p:cNvSpPr/>
          <p:nvPr/>
        </p:nvSpPr>
        <p:spPr>
          <a:xfrm>
            <a:off x="533520" y="1437480"/>
            <a:ext cx="552240" cy="266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Progress in Program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27"/>
          <p:cNvSpPr/>
          <p:nvPr/>
        </p:nvSpPr>
        <p:spPr>
          <a:xfrm>
            <a:off x="2328840" y="4714920"/>
            <a:ext cx="1914480" cy="78408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2 Core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1 Elective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28"/>
          <p:cNvSpPr/>
          <p:nvPr/>
        </p:nvSpPr>
        <p:spPr>
          <a:xfrm>
            <a:off x="7111080" y="3523680"/>
            <a:ext cx="967320" cy="78408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Elective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29"/>
          <p:cNvSpPr/>
          <p:nvPr/>
        </p:nvSpPr>
        <p:spPr>
          <a:xfrm>
            <a:off x="6171480" y="1981440"/>
            <a:ext cx="1882080" cy="78408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Project 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Phase 1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30"/>
          <p:cNvSpPr/>
          <p:nvPr/>
        </p:nvSpPr>
        <p:spPr>
          <a:xfrm>
            <a:off x="4260960" y="3882960"/>
            <a:ext cx="1915920" cy="78408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3 Elective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31"/>
          <p:cNvSpPr/>
          <p:nvPr/>
        </p:nvSpPr>
        <p:spPr>
          <a:xfrm>
            <a:off x="8066880" y="527400"/>
            <a:ext cx="1882080" cy="78408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Project 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Phase 2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32"/>
          <p:cNvSpPr/>
          <p:nvPr/>
        </p:nvSpPr>
        <p:spPr>
          <a:xfrm>
            <a:off x="8069760" y="3481560"/>
            <a:ext cx="1882080" cy="78408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3 courses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33"/>
          <p:cNvSpPr/>
          <p:nvPr/>
        </p:nvSpPr>
        <p:spPr>
          <a:xfrm>
            <a:off x="8055360" y="2374560"/>
            <a:ext cx="954720" cy="1105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9" name="CustomShape 34"/>
          <p:cNvSpPr/>
          <p:nvPr/>
        </p:nvSpPr>
        <p:spPr>
          <a:xfrm flipV="1">
            <a:off x="8055360" y="1311840"/>
            <a:ext cx="951840" cy="105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0" name="CustomShape 35"/>
          <p:cNvSpPr/>
          <p:nvPr/>
        </p:nvSpPr>
        <p:spPr>
          <a:xfrm>
            <a:off x="8503560" y="1706040"/>
            <a:ext cx="192816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Satisfactory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36"/>
          <p:cNvSpPr/>
          <p:nvPr/>
        </p:nvSpPr>
        <p:spPr>
          <a:xfrm>
            <a:off x="8543880" y="2568240"/>
            <a:ext cx="192816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Unsatisfactory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37"/>
          <p:cNvSpPr/>
          <p:nvPr/>
        </p:nvSpPr>
        <p:spPr>
          <a:xfrm>
            <a:off x="1357200" y="0"/>
            <a:ext cx="9804240" cy="51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Edit bubbles to indicate course numbers that you have completed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Designation and role in the company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Please describe your role in your day job and which teams consume your work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Please describe the scope of your work. For example : 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Do you do only design?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Do you do design and layout?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Do you run automated scripts to synthesize HDL code?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Do you write HDL code?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Problem Motivation and Statement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Explain the background of the problem and why it is important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Explain where it will be used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Summarize your problem statement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Problem Statement : State of the Art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Explain state of the art solutions already available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You need to cite latest papers or patents here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Explain the short comings of currently known solutions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ＭＳ Ｐゴシック"/>
              </a:rPr>
              <a:t>Research and Development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8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Discuss your proposed work here</a:t>
            </a:r>
          </a:p>
          <a:p>
            <a:pPr marL="685800" lvl="1" indent="-226800">
              <a:buClr>
                <a:srgbClr val="000000"/>
              </a:buClr>
              <a:buFont typeface="Arial"/>
              <a:buChar char="•"/>
            </a:pPr>
            <a:r>
              <a:rPr lang="en-IN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Indicate the details of your development work</a:t>
            </a:r>
          </a:p>
          <a:p>
            <a:pPr marL="685800" lvl="1" indent="-226800">
              <a:buClr>
                <a:srgbClr val="000000"/>
              </a:buClr>
              <a:buFont typeface="Arial"/>
              <a:buChar char="•"/>
            </a:pPr>
            <a:r>
              <a:rPr lang="en-IN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State any new ideas you have on the proposed topic</a:t>
            </a:r>
          </a:p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588</Words>
  <Application>Microsoft Office PowerPoint</Application>
  <PresentationFormat>Widescreen</PresentationFormat>
  <Paragraphs>121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IBM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ADMINIBM</dc:creator>
  <dc:description/>
  <cp:lastModifiedBy>Arun Pachai</cp:lastModifiedBy>
  <cp:revision>252</cp:revision>
  <dcterms:created xsi:type="dcterms:W3CDTF">2015-08-11T14:01:38Z</dcterms:created>
  <dcterms:modified xsi:type="dcterms:W3CDTF">2020-05-12T10:33:52Z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IBM Corporation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12</vt:i4>
  </property>
</Properties>
</file>